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57" r:id="rId2"/>
    <p:sldId id="365" r:id="rId3"/>
    <p:sldId id="366" r:id="rId4"/>
    <p:sldId id="367" r:id="rId5"/>
    <p:sldId id="359" r:id="rId6"/>
    <p:sldId id="364" r:id="rId7"/>
    <p:sldId id="269" r:id="rId8"/>
    <p:sldId id="360" r:id="rId9"/>
    <p:sldId id="361" r:id="rId10"/>
    <p:sldId id="362" r:id="rId11"/>
    <p:sldId id="363" r:id="rId12"/>
    <p:sldId id="311" r:id="rId13"/>
    <p:sldId id="321" r:id="rId14"/>
    <p:sldId id="308" r:id="rId15"/>
    <p:sldId id="309" r:id="rId16"/>
    <p:sldId id="310" r:id="rId17"/>
    <p:sldId id="312" r:id="rId18"/>
    <p:sldId id="313" r:id="rId19"/>
    <p:sldId id="31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7" r:id="rId40"/>
    <p:sldId id="304" r:id="rId41"/>
    <p:sldId id="305" r:id="rId42"/>
    <p:sldId id="315" r:id="rId43"/>
    <p:sldId id="320" r:id="rId44"/>
    <p:sldId id="316" r:id="rId45"/>
    <p:sldId id="317" r:id="rId46"/>
    <p:sldId id="318" r:id="rId47"/>
    <p:sldId id="319" r:id="rId48"/>
    <p:sldId id="262" r:id="rId49"/>
    <p:sldId id="263" r:id="rId50"/>
    <p:sldId id="257" r:id="rId51"/>
    <p:sldId id="258" r:id="rId52"/>
    <p:sldId id="259" r:id="rId53"/>
    <p:sldId id="260" r:id="rId54"/>
    <p:sldId id="3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3"/>
    <p:restoredTop sz="91517"/>
  </p:normalViewPr>
  <p:slideViewPr>
    <p:cSldViewPr snapToGrid="0" snapToObjects="1">
      <p:cViewPr varScale="1">
        <p:scale>
          <a:sx n="143" d="100"/>
          <a:sy n="143" d="100"/>
        </p:scale>
        <p:origin x="552"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245550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31</a:t>
            </a:fld>
            <a:endParaRPr lang="en-US"/>
          </a:p>
        </p:txBody>
      </p:sp>
    </p:spTree>
    <p:extLst>
      <p:ext uri="{BB962C8B-B14F-4D97-AF65-F5344CB8AC3E}">
        <p14:creationId xmlns:p14="http://schemas.microsoft.com/office/powerpoint/2010/main" val="37317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215639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349420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383520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37</a:t>
            </a:fld>
            <a:endParaRPr lang="en-US"/>
          </a:p>
        </p:txBody>
      </p:sp>
    </p:spTree>
    <p:extLst>
      <p:ext uri="{BB962C8B-B14F-4D97-AF65-F5344CB8AC3E}">
        <p14:creationId xmlns:p14="http://schemas.microsoft.com/office/powerpoint/2010/main" val="16422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34189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41</a:t>
            </a:fld>
            <a:endParaRPr lang="en-US"/>
          </a:p>
        </p:txBody>
      </p:sp>
    </p:spTree>
    <p:extLst>
      <p:ext uri="{BB962C8B-B14F-4D97-AF65-F5344CB8AC3E}">
        <p14:creationId xmlns:p14="http://schemas.microsoft.com/office/powerpoint/2010/main" val="36930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3</a:t>
            </a:fld>
            <a:endParaRPr lang="en-US"/>
          </a:p>
        </p:txBody>
      </p:sp>
    </p:spTree>
    <p:extLst>
      <p:ext uri="{BB962C8B-B14F-4D97-AF65-F5344CB8AC3E}">
        <p14:creationId xmlns:p14="http://schemas.microsoft.com/office/powerpoint/2010/main" val="27357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4</a:t>
            </a:fld>
            <a:endParaRPr lang="en-US"/>
          </a:p>
        </p:txBody>
      </p:sp>
    </p:spTree>
    <p:extLst>
      <p:ext uri="{BB962C8B-B14F-4D97-AF65-F5344CB8AC3E}">
        <p14:creationId xmlns:p14="http://schemas.microsoft.com/office/powerpoint/2010/main" val="36674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7</a:t>
            </a:fld>
            <a:endParaRPr lang="en-US"/>
          </a:p>
        </p:txBody>
      </p:sp>
    </p:spTree>
    <p:extLst>
      <p:ext uri="{BB962C8B-B14F-4D97-AF65-F5344CB8AC3E}">
        <p14:creationId xmlns:p14="http://schemas.microsoft.com/office/powerpoint/2010/main" val="154378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13</a:t>
            </a:fld>
            <a:endParaRPr lang="en-US"/>
          </a:p>
        </p:txBody>
      </p:sp>
    </p:spTree>
    <p:extLst>
      <p:ext uri="{BB962C8B-B14F-4D97-AF65-F5344CB8AC3E}">
        <p14:creationId xmlns:p14="http://schemas.microsoft.com/office/powerpoint/2010/main" val="3044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19</a:t>
            </a:fld>
            <a:endParaRPr lang="en-US"/>
          </a:p>
        </p:txBody>
      </p:sp>
    </p:spTree>
    <p:extLst>
      <p:ext uri="{BB962C8B-B14F-4D97-AF65-F5344CB8AC3E}">
        <p14:creationId xmlns:p14="http://schemas.microsoft.com/office/powerpoint/2010/main" val="43955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191709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50579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217450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4/12/23</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03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4/12/23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4/12/23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4/12/23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4/12/23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puritz/BIO_594_2023/blob/main/Exercises_ProbSets/Week11/Exercise.Week11.md" TargetMode="External"/><Relationship Id="rId2" Type="http://schemas.openxmlformats.org/officeDocument/2006/relationships/hyperlink" Target="https://devonderaad.github.io/SNPfiltR/articles/reproducible-vignette.html"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2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8453"/>
          <a:stretch/>
        </p:blipFill>
        <p:spPr>
          <a:xfrm>
            <a:off x="10995202" y="717783"/>
            <a:ext cx="1084735" cy="705904"/>
          </a:xfrm>
          <a:prstGeom prst="rect">
            <a:avLst/>
          </a:prstGeom>
        </p:spPr>
      </p:pic>
    </p:spTree>
    <p:extLst>
      <p:ext uri="{BB962C8B-B14F-4D97-AF65-F5344CB8AC3E}">
        <p14:creationId xmlns:p14="http://schemas.microsoft.com/office/powerpoint/2010/main" val="129166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7885"/>
          <a:stretch/>
        </p:blipFill>
        <p:spPr>
          <a:xfrm>
            <a:off x="10995202" y="717784"/>
            <a:ext cx="1084735" cy="740626"/>
          </a:xfrm>
          <a:prstGeom prst="rect">
            <a:avLst/>
          </a:prstGeom>
        </p:spPr>
      </p:pic>
    </p:spTree>
    <p:extLst>
      <p:ext uri="{BB962C8B-B14F-4D97-AF65-F5344CB8AC3E}">
        <p14:creationId xmlns:p14="http://schemas.microsoft.com/office/powerpoint/2010/main" val="40142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262" y="2185341"/>
            <a:ext cx="5495365" cy="2387600"/>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D6664398-B9AC-024A-8874-94406E2EEF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00056" y="3223092"/>
            <a:ext cx="3993974" cy="3450578"/>
          </a:xfrm>
          <a:prstGeom prst="rect">
            <a:avLst/>
          </a:prstGeom>
        </p:spPr>
      </p:pic>
    </p:spTree>
    <p:extLst>
      <p:ext uri="{BB962C8B-B14F-4D97-AF65-F5344CB8AC3E}">
        <p14:creationId xmlns:p14="http://schemas.microsoft.com/office/powerpoint/2010/main" val="3456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9481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31215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4930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463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does not handle INDEL variation well.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291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2648111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35814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grpSp>
        <p:nvGrpSpPr>
          <p:cNvPr id="19" name="Group 18">
            <a:extLst>
              <a:ext uri="{FF2B5EF4-FFF2-40B4-BE49-F238E27FC236}">
                <a16:creationId xmlns:a16="http://schemas.microsoft.com/office/drawing/2014/main" id="{C299856C-0A6E-C147-BF44-C191C85CDADC}"/>
              </a:ext>
            </a:extLst>
          </p:cNvPr>
          <p:cNvGrpSpPr/>
          <p:nvPr/>
        </p:nvGrpSpPr>
        <p:grpSpPr>
          <a:xfrm>
            <a:off x="1290297" y="849423"/>
            <a:ext cx="1682489" cy="1340118"/>
            <a:chOff x="1185305" y="1221062"/>
            <a:chExt cx="1682489" cy="1340118"/>
          </a:xfrm>
        </p:grpSpPr>
        <p:sp>
          <p:nvSpPr>
            <p:cNvPr id="9" name="L-Shape 8">
              <a:extLst>
                <a:ext uri="{FF2B5EF4-FFF2-40B4-BE49-F238E27FC236}">
                  <a16:creationId xmlns:a16="http://schemas.microsoft.com/office/drawing/2014/main" id="{B51FF658-8490-7A42-9CFF-E477F7F8AB72}"/>
                </a:ext>
              </a:extLst>
            </p:cNvPr>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36FF693A-55AE-004F-8359-8844AA3E9F45}"/>
                </a:ext>
              </a:extLst>
            </p:cNvPr>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grpSp>
      <p:grpSp>
        <p:nvGrpSpPr>
          <p:cNvPr id="20" name="Group 19">
            <a:extLst>
              <a:ext uri="{FF2B5EF4-FFF2-40B4-BE49-F238E27FC236}">
                <a16:creationId xmlns:a16="http://schemas.microsoft.com/office/drawing/2014/main" id="{F67E8F0A-6F4A-754B-9811-164821AD0005}"/>
              </a:ext>
            </a:extLst>
          </p:cNvPr>
          <p:cNvGrpSpPr/>
          <p:nvPr/>
        </p:nvGrpSpPr>
        <p:grpSpPr>
          <a:xfrm>
            <a:off x="1282099" y="1995799"/>
            <a:ext cx="1682489" cy="1340118"/>
            <a:chOff x="2923862" y="2186646"/>
            <a:chExt cx="1682489" cy="1340118"/>
          </a:xfrm>
        </p:grpSpPr>
        <p:sp>
          <p:nvSpPr>
            <p:cNvPr id="11" name="L-Shape 10">
              <a:extLst>
                <a:ext uri="{FF2B5EF4-FFF2-40B4-BE49-F238E27FC236}">
                  <a16:creationId xmlns:a16="http://schemas.microsoft.com/office/drawing/2014/main" id="{13A0294D-7EFE-F84A-9F42-14CC1F31CB94}"/>
                </a:ext>
              </a:extLst>
            </p:cNvPr>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1AA02A3B-6157-294E-9910-98FA54107DF7}"/>
                </a:ext>
              </a:extLst>
            </p:cNvPr>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grpSp>
      <p:grpSp>
        <p:nvGrpSpPr>
          <p:cNvPr id="21" name="Group 20">
            <a:extLst>
              <a:ext uri="{FF2B5EF4-FFF2-40B4-BE49-F238E27FC236}">
                <a16:creationId xmlns:a16="http://schemas.microsoft.com/office/drawing/2014/main" id="{150D521D-C185-6D46-B4ED-E917893C6D30}"/>
              </a:ext>
            </a:extLst>
          </p:cNvPr>
          <p:cNvGrpSpPr/>
          <p:nvPr/>
        </p:nvGrpSpPr>
        <p:grpSpPr>
          <a:xfrm>
            <a:off x="1282392" y="3130599"/>
            <a:ext cx="1682489" cy="1340118"/>
            <a:chOff x="4652531" y="3192350"/>
            <a:chExt cx="1682489" cy="1340118"/>
          </a:xfrm>
        </p:grpSpPr>
        <p:sp>
          <p:nvSpPr>
            <p:cNvPr id="13" name="L-Shape 12">
              <a:extLst>
                <a:ext uri="{FF2B5EF4-FFF2-40B4-BE49-F238E27FC236}">
                  <a16:creationId xmlns:a16="http://schemas.microsoft.com/office/drawing/2014/main" id="{E5BAEAF2-6680-9641-9A0F-81656188D423}"/>
                </a:ext>
              </a:extLst>
            </p:cNvPr>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61D1F5B6-9EA7-FC4A-9E24-0C9472F0A84B}"/>
                </a:ext>
              </a:extLst>
            </p:cNvPr>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grpSp>
      <p:grpSp>
        <p:nvGrpSpPr>
          <p:cNvPr id="22" name="Group 21">
            <a:extLst>
              <a:ext uri="{FF2B5EF4-FFF2-40B4-BE49-F238E27FC236}">
                <a16:creationId xmlns:a16="http://schemas.microsoft.com/office/drawing/2014/main" id="{A138D5B3-0B96-994F-8919-D4E16C299EF2}"/>
              </a:ext>
            </a:extLst>
          </p:cNvPr>
          <p:cNvGrpSpPr/>
          <p:nvPr/>
        </p:nvGrpSpPr>
        <p:grpSpPr>
          <a:xfrm>
            <a:off x="1290298" y="4265398"/>
            <a:ext cx="1682489" cy="1340118"/>
            <a:chOff x="6374974" y="4199861"/>
            <a:chExt cx="1682489" cy="1340118"/>
          </a:xfrm>
        </p:grpSpPr>
        <p:sp>
          <p:nvSpPr>
            <p:cNvPr id="15" name="L-Shape 14">
              <a:extLst>
                <a:ext uri="{FF2B5EF4-FFF2-40B4-BE49-F238E27FC236}">
                  <a16:creationId xmlns:a16="http://schemas.microsoft.com/office/drawing/2014/main" id="{A6E83A28-C241-F041-B269-61CA57476699}"/>
                </a:ext>
              </a:extLst>
            </p:cNvPr>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BB72EC58-344B-0D4E-A849-4CB7B14DA7F2}"/>
                </a:ext>
              </a:extLst>
            </p:cNvPr>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grpSp>
      <p:grpSp>
        <p:nvGrpSpPr>
          <p:cNvPr id="23" name="Group 22">
            <a:extLst>
              <a:ext uri="{FF2B5EF4-FFF2-40B4-BE49-F238E27FC236}">
                <a16:creationId xmlns:a16="http://schemas.microsoft.com/office/drawing/2014/main" id="{BEBB9BB5-E013-7B44-BAAE-67A318A6445E}"/>
              </a:ext>
            </a:extLst>
          </p:cNvPr>
          <p:cNvGrpSpPr/>
          <p:nvPr/>
        </p:nvGrpSpPr>
        <p:grpSpPr>
          <a:xfrm>
            <a:off x="1282099" y="5444034"/>
            <a:ext cx="1682489" cy="1340118"/>
            <a:chOff x="8099921" y="5207373"/>
            <a:chExt cx="1682489" cy="1340118"/>
          </a:xfrm>
        </p:grpSpPr>
        <p:sp>
          <p:nvSpPr>
            <p:cNvPr id="17" name="L-Shape 16">
              <a:extLst>
                <a:ext uri="{FF2B5EF4-FFF2-40B4-BE49-F238E27FC236}">
                  <a16:creationId xmlns:a16="http://schemas.microsoft.com/office/drawing/2014/main" id="{1FC09C7F-754F-A94F-BACB-96289E9A51AC}"/>
                </a:ext>
              </a:extLst>
            </p:cNvPr>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DCE7D873-B98A-7A41-B29E-198C70C75126}"/>
                </a:ext>
              </a:extLst>
            </p:cNvPr>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grpSp>
      <p:sp>
        <p:nvSpPr>
          <p:cNvPr id="24" name="TextBox 23">
            <a:extLst>
              <a:ext uri="{FF2B5EF4-FFF2-40B4-BE49-F238E27FC236}">
                <a16:creationId xmlns:a16="http://schemas.microsoft.com/office/drawing/2014/main" id="{93360297-BF79-524D-9CDF-5007894E92E8}"/>
              </a:ext>
            </a:extLst>
          </p:cNvPr>
          <p:cNvSpPr txBox="1"/>
          <p:nvPr/>
        </p:nvSpPr>
        <p:spPr>
          <a:xfrm>
            <a:off x="2972787" y="936844"/>
            <a:ext cx="10479975" cy="830997"/>
          </a:xfrm>
          <a:prstGeom prst="rect">
            <a:avLst/>
          </a:prstGeom>
          <a:noFill/>
        </p:spPr>
        <p:txBody>
          <a:bodyPr wrap="square" rtlCol="0" anchor="ctr">
            <a:spAutoFit/>
          </a:bodyPr>
          <a:lstStyle/>
          <a:p>
            <a:pPr marL="285750" indent="-285750">
              <a:buFont typeface="Arial" panose="020B0604020202020204" pitchFamily="34" charset="0"/>
              <a:buChar char="•"/>
            </a:pPr>
            <a:r>
              <a:rPr lang="en-US" sz="2400" dirty="0">
                <a:solidFill>
                  <a:schemeClr val="bg1"/>
                </a:solidFill>
              </a:rPr>
              <a:t>Process of taking raw reads and trimming off bad quality bases</a:t>
            </a:r>
          </a:p>
          <a:p>
            <a:pPr marL="285750" indent="-285750">
              <a:buFont typeface="Arial" panose="020B0604020202020204" pitchFamily="34" charset="0"/>
              <a:buChar char="•"/>
            </a:pPr>
            <a:r>
              <a:rPr lang="en-US" sz="2400" dirty="0">
                <a:solidFill>
                  <a:schemeClr val="bg1"/>
                </a:solidFill>
              </a:rPr>
              <a:t>Can also involve demultiplexing</a:t>
            </a:r>
          </a:p>
        </p:txBody>
      </p:sp>
      <p:sp>
        <p:nvSpPr>
          <p:cNvPr id="25" name="TextBox 24">
            <a:extLst>
              <a:ext uri="{FF2B5EF4-FFF2-40B4-BE49-F238E27FC236}">
                <a16:creationId xmlns:a16="http://schemas.microsoft.com/office/drawing/2014/main" id="{42D2C073-AACA-7047-954C-902A9530262F}"/>
              </a:ext>
            </a:extLst>
          </p:cNvPr>
          <p:cNvSpPr txBox="1"/>
          <p:nvPr/>
        </p:nvSpPr>
        <p:spPr>
          <a:xfrm>
            <a:off x="2964588" y="1906830"/>
            <a:ext cx="8390177"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determining one representative sequence per locus</a:t>
            </a:r>
          </a:p>
          <a:p>
            <a:pPr marL="285750" indent="-285750">
              <a:buFont typeface="Arial" panose="020B0604020202020204" pitchFamily="34" charset="0"/>
              <a:buChar char="•"/>
            </a:pPr>
            <a:r>
              <a:rPr lang="en-US" sz="2400" dirty="0">
                <a:solidFill>
                  <a:schemeClr val="bg1"/>
                </a:solidFill>
              </a:rPr>
              <a:t>Think of assembling a reference genome</a:t>
            </a:r>
          </a:p>
          <a:p>
            <a:pPr marL="285750" indent="-285750">
              <a:buFont typeface="Arial" panose="020B0604020202020204" pitchFamily="34" charset="0"/>
              <a:buChar char="•"/>
            </a:pPr>
            <a:r>
              <a:rPr lang="en-US" sz="2400" dirty="0">
                <a:solidFill>
                  <a:schemeClr val="bg1"/>
                </a:solidFill>
              </a:rPr>
              <a:t>Process can be skipped if reference exists</a:t>
            </a:r>
          </a:p>
        </p:txBody>
      </p:sp>
      <p:sp>
        <p:nvSpPr>
          <p:cNvPr id="26" name="TextBox 25">
            <a:extLst>
              <a:ext uri="{FF2B5EF4-FFF2-40B4-BE49-F238E27FC236}">
                <a16:creationId xmlns:a16="http://schemas.microsoft.com/office/drawing/2014/main" id="{4C68F3FD-8242-F843-8A6A-903DBA1077A8}"/>
              </a:ext>
            </a:extLst>
          </p:cNvPr>
          <p:cNvSpPr txBox="1"/>
          <p:nvPr/>
        </p:nvSpPr>
        <p:spPr>
          <a:xfrm>
            <a:off x="3004544" y="3406418"/>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mapping trimmed reads to the reference</a:t>
            </a:r>
          </a:p>
        </p:txBody>
      </p:sp>
      <p:sp>
        <p:nvSpPr>
          <p:cNvPr id="27" name="TextBox 26">
            <a:extLst>
              <a:ext uri="{FF2B5EF4-FFF2-40B4-BE49-F238E27FC236}">
                <a16:creationId xmlns:a16="http://schemas.microsoft.com/office/drawing/2014/main" id="{BE60B1FC-599B-6F43-B6A4-A584640AF2F7}"/>
              </a:ext>
            </a:extLst>
          </p:cNvPr>
          <p:cNvSpPr txBox="1"/>
          <p:nvPr/>
        </p:nvSpPr>
        <p:spPr>
          <a:xfrm>
            <a:off x="3020943" y="4171884"/>
            <a:ext cx="9099339"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uses the number of mapped reads to genotype SNPS</a:t>
            </a:r>
          </a:p>
          <a:p>
            <a:pPr marL="285750" indent="-285750">
              <a:buFont typeface="Arial" panose="020B0604020202020204" pitchFamily="34" charset="0"/>
              <a:buChar char="•"/>
            </a:pPr>
            <a:r>
              <a:rPr lang="en-US" sz="2400" dirty="0">
                <a:solidFill>
                  <a:schemeClr val="bg1"/>
                </a:solidFill>
              </a:rPr>
              <a:t>Some programs will also genotype </a:t>
            </a:r>
            <a:r>
              <a:rPr lang="en-US" sz="2400" dirty="0" err="1">
                <a:solidFill>
                  <a:schemeClr val="bg1"/>
                </a:solidFill>
              </a:rPr>
              <a:t>INDels</a:t>
            </a:r>
            <a:r>
              <a:rPr lang="en-US" sz="2400" dirty="0">
                <a:solidFill>
                  <a:schemeClr val="bg1"/>
                </a:solidFill>
              </a:rPr>
              <a:t> and complex variants</a:t>
            </a:r>
          </a:p>
          <a:p>
            <a:pPr marL="285750" indent="-285750">
              <a:buFont typeface="Arial" panose="020B0604020202020204" pitchFamily="34" charset="0"/>
              <a:buChar char="•"/>
            </a:pPr>
            <a:r>
              <a:rPr lang="en-US" sz="2400" dirty="0">
                <a:solidFill>
                  <a:schemeClr val="bg1"/>
                </a:solidFill>
              </a:rPr>
              <a:t>When combined with a </a:t>
            </a:r>
            <a:r>
              <a:rPr lang="en-US" sz="2400" i="1" dirty="0">
                <a:solidFill>
                  <a:schemeClr val="bg1"/>
                </a:solidFill>
              </a:rPr>
              <a:t>de novo </a:t>
            </a:r>
            <a:r>
              <a:rPr lang="en-US" sz="2400" dirty="0">
                <a:solidFill>
                  <a:schemeClr val="bg1"/>
                </a:solidFill>
              </a:rPr>
              <a:t>reference, this is also SNP discovery</a:t>
            </a:r>
          </a:p>
        </p:txBody>
      </p:sp>
      <p:sp>
        <p:nvSpPr>
          <p:cNvPr id="28" name="TextBox 27">
            <a:extLst>
              <a:ext uri="{FF2B5EF4-FFF2-40B4-BE49-F238E27FC236}">
                <a16:creationId xmlns:a16="http://schemas.microsoft.com/office/drawing/2014/main" id="{FC19EB4D-9A9C-E244-AA49-46FF81FB23D4}"/>
              </a:ext>
            </a:extLst>
          </p:cNvPr>
          <p:cNvSpPr txBox="1"/>
          <p:nvPr/>
        </p:nvSpPr>
        <p:spPr>
          <a:xfrm>
            <a:off x="3020943" y="5728627"/>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removing false positives from the data set</a:t>
            </a:r>
          </a:p>
        </p:txBody>
      </p:sp>
    </p:spTree>
    <p:extLst>
      <p:ext uri="{BB962C8B-B14F-4D97-AF65-F5344CB8AC3E}">
        <p14:creationId xmlns:p14="http://schemas.microsoft.com/office/powerpoint/2010/main" val="26776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998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49853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162889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6115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3214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3812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55210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64732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414221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6185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2" name="Picture 1">
            <a:extLst>
              <a:ext uri="{FF2B5EF4-FFF2-40B4-BE49-F238E27FC236}">
                <a16:creationId xmlns:a16="http://schemas.microsoft.com/office/drawing/2014/main" id="{2103EBEB-6134-3F4C-80C3-07C102C050DF}"/>
              </a:ext>
            </a:extLst>
          </p:cNvPr>
          <p:cNvPicPr>
            <a:picLocks noChangeAspect="1"/>
          </p:cNvPicPr>
          <p:nvPr/>
        </p:nvPicPr>
        <p:blipFill>
          <a:blip r:embed="rId3"/>
          <a:stretch>
            <a:fillRect/>
          </a:stretch>
        </p:blipFill>
        <p:spPr>
          <a:xfrm>
            <a:off x="520861" y="844988"/>
            <a:ext cx="10833904" cy="5617580"/>
          </a:xfrm>
          <a:prstGeom prst="rect">
            <a:avLst/>
          </a:prstGeom>
        </p:spPr>
      </p:pic>
    </p:spTree>
    <p:extLst>
      <p:ext uri="{BB962C8B-B14F-4D97-AF65-F5344CB8AC3E}">
        <p14:creationId xmlns:p14="http://schemas.microsoft.com/office/powerpoint/2010/main" val="384904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319128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40275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47795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36257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234224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2428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88573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3935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27217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07074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4" name="Picture 3">
            <a:extLst>
              <a:ext uri="{FF2B5EF4-FFF2-40B4-BE49-F238E27FC236}">
                <a16:creationId xmlns:a16="http://schemas.microsoft.com/office/drawing/2014/main" id="{49B921A7-89B0-7B4F-804A-4993403C3003}"/>
              </a:ext>
            </a:extLst>
          </p:cNvPr>
          <p:cNvPicPr>
            <a:picLocks noChangeAspect="1"/>
          </p:cNvPicPr>
          <p:nvPr/>
        </p:nvPicPr>
        <p:blipFill>
          <a:blip r:embed="rId3"/>
          <a:stretch>
            <a:fillRect/>
          </a:stretch>
        </p:blipFill>
        <p:spPr>
          <a:xfrm>
            <a:off x="372318" y="1621902"/>
            <a:ext cx="5229829" cy="3922372"/>
          </a:xfrm>
          <a:prstGeom prst="rect">
            <a:avLst/>
          </a:prstGeom>
        </p:spPr>
      </p:pic>
      <p:pic>
        <p:nvPicPr>
          <p:cNvPr id="5" name="Picture 4">
            <a:extLst>
              <a:ext uri="{FF2B5EF4-FFF2-40B4-BE49-F238E27FC236}">
                <a16:creationId xmlns:a16="http://schemas.microsoft.com/office/drawing/2014/main" id="{4FF16808-B354-5141-BF68-03E34AE75AF1}"/>
              </a:ext>
            </a:extLst>
          </p:cNvPr>
          <p:cNvPicPr>
            <a:picLocks noChangeAspect="1"/>
          </p:cNvPicPr>
          <p:nvPr/>
        </p:nvPicPr>
        <p:blipFill>
          <a:blip r:embed="rId4"/>
          <a:stretch>
            <a:fillRect/>
          </a:stretch>
        </p:blipFill>
        <p:spPr>
          <a:xfrm>
            <a:off x="6589855" y="1747938"/>
            <a:ext cx="5080000" cy="3670300"/>
          </a:xfrm>
          <a:prstGeom prst="rect">
            <a:avLst/>
          </a:prstGeom>
        </p:spPr>
      </p:pic>
    </p:spTree>
    <p:extLst>
      <p:ext uri="{BB962C8B-B14F-4D97-AF65-F5344CB8AC3E}">
        <p14:creationId xmlns:p14="http://schemas.microsoft.com/office/powerpoint/2010/main" val="3566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33244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119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pic>
        <p:nvPicPr>
          <p:cNvPr id="7" name="Picture 6">
            <a:extLst>
              <a:ext uri="{FF2B5EF4-FFF2-40B4-BE49-F238E27FC236}">
                <a16:creationId xmlns:a16="http://schemas.microsoft.com/office/drawing/2014/main" id="{73026D9E-1A60-6E4B-955B-11024C2A520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01866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11" name="Picture 10">
            <a:extLst>
              <a:ext uri="{FF2B5EF4-FFF2-40B4-BE49-F238E27FC236}">
                <a16:creationId xmlns:a16="http://schemas.microsoft.com/office/drawing/2014/main" id="{16707F2C-7449-2346-B099-A15076A85EF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5918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8" name="Picture 7">
            <a:extLst>
              <a:ext uri="{FF2B5EF4-FFF2-40B4-BE49-F238E27FC236}">
                <a16:creationId xmlns:a16="http://schemas.microsoft.com/office/drawing/2014/main" id="{9C280415-310E-464D-A8C5-C09042F518D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19571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9" name="Picture 8">
            <a:extLst>
              <a:ext uri="{FF2B5EF4-FFF2-40B4-BE49-F238E27FC236}">
                <a16:creationId xmlns:a16="http://schemas.microsoft.com/office/drawing/2014/main" id="{DAC31735-0DE9-CA41-896F-3A6B934FF3A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6774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7" name="Picture 6">
            <a:extLst>
              <a:ext uri="{FF2B5EF4-FFF2-40B4-BE49-F238E27FC236}">
                <a16:creationId xmlns:a16="http://schemas.microsoft.com/office/drawing/2014/main" id="{3EB87B5E-D3B9-C34F-AFAB-93A022F3DD68}"/>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1247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pic>
        <p:nvPicPr>
          <p:cNvPr id="7" name="Picture 6">
            <a:extLst>
              <a:ext uri="{FF2B5EF4-FFF2-40B4-BE49-F238E27FC236}">
                <a16:creationId xmlns:a16="http://schemas.microsoft.com/office/drawing/2014/main" id="{3877CFF9-206B-9349-B1DC-0385A6559CF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93957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4438"/>
            <a:ext cx="9144000" cy="2387600"/>
          </a:xfrm>
          <a:noFill/>
        </p:spPr>
        <p:txBody>
          <a:bodyPr>
            <a:noAutofit/>
          </a:bodyPr>
          <a:lstStyle/>
          <a:p>
            <a:r>
              <a:rPr lang="en-US" sz="3600" dirty="0">
                <a:latin typeface="Helvetica" charset="0"/>
                <a:ea typeface="Helvetica" charset="0"/>
                <a:cs typeface="Helvetica" charset="0"/>
              </a:rPr>
              <a:t>These aren’t the loci you are looking for:</a:t>
            </a:r>
            <a:br>
              <a:rPr lang="en-US" sz="3600" dirty="0">
                <a:latin typeface="Helvetica" charset="0"/>
                <a:ea typeface="Helvetica" charset="0"/>
                <a:cs typeface="Helvetica" charset="0"/>
              </a:rPr>
            </a:br>
            <a:r>
              <a:rPr lang="en-US" sz="2800" dirty="0">
                <a:latin typeface="Helvetica" charset="0"/>
                <a:ea typeface="Helvetica" charset="0"/>
                <a:cs typeface="Helvetica" charset="0"/>
              </a:rPr>
              <a:t>principles of effective SNP filtering</a:t>
            </a:r>
            <a:endParaRPr lang="en-US" sz="1400" dirty="0">
              <a:latin typeface="Helvetica" charset="0"/>
              <a:ea typeface="Helvetica" charset="0"/>
              <a:cs typeface="Helvetica" charset="0"/>
            </a:endParaRPr>
          </a:p>
        </p:txBody>
      </p:sp>
      <p:sp>
        <p:nvSpPr>
          <p:cNvPr id="5" name="Subtitle 4">
            <a:extLst>
              <a:ext uri="{FF2B5EF4-FFF2-40B4-BE49-F238E27FC236}">
                <a16:creationId xmlns:a16="http://schemas.microsoft.com/office/drawing/2014/main" id="{C1589745-20C6-CE40-BC87-0B2D72B081B7}"/>
              </a:ext>
            </a:extLst>
          </p:cNvPr>
          <p:cNvSpPr>
            <a:spLocks noGrp="1"/>
          </p:cNvSpPr>
          <p:nvPr>
            <p:ph type="subTitle" idx="1"/>
          </p:nvPr>
        </p:nvSpPr>
        <p:spPr>
          <a:xfrm>
            <a:off x="1197979" y="3602038"/>
            <a:ext cx="6748041" cy="1655762"/>
          </a:xfrm>
        </p:spPr>
        <p:txBody>
          <a:bodyPr>
            <a:normAutofit lnSpcReduction="10000"/>
          </a:bodyPr>
          <a:lstStyle/>
          <a:p>
            <a:r>
              <a:rPr lang="en-US" dirty="0"/>
              <a:t>﻿Shannon J. O'Leary, Jonathan B. Puritz,  Stuart C. Willis, Christopher M. Hollenbeck, David S. Portnoy</a:t>
            </a:r>
          </a:p>
          <a:p>
            <a:endParaRPr lang="en-US" dirty="0"/>
          </a:p>
          <a:p>
            <a:r>
              <a:rPr lang="en-US" dirty="0"/>
              <a:t>Molecular Ecology Resources</a:t>
            </a:r>
          </a:p>
        </p:txBody>
      </p:sp>
      <p:pic>
        <p:nvPicPr>
          <p:cNvPr id="12" name="Picture 11">
            <a:extLst>
              <a:ext uri="{FF2B5EF4-FFF2-40B4-BE49-F238E27FC236}">
                <a16:creationId xmlns:a16="http://schemas.microsoft.com/office/drawing/2014/main" id="{2CE765F8-189F-5446-9791-B58347939AEE}"/>
              </a:ext>
            </a:extLst>
          </p:cNvPr>
          <p:cNvPicPr>
            <a:picLocks noChangeAspect="1"/>
          </p:cNvPicPr>
          <p:nvPr/>
        </p:nvPicPr>
        <p:blipFill>
          <a:blip r:embed="rId2"/>
          <a:stretch>
            <a:fillRect/>
          </a:stretch>
        </p:blipFill>
        <p:spPr>
          <a:xfrm>
            <a:off x="8574529" y="1847942"/>
            <a:ext cx="4499737" cy="5010058"/>
          </a:xfrm>
          <a:prstGeom prst="rect">
            <a:avLst/>
          </a:prstGeom>
        </p:spPr>
      </p:pic>
    </p:spTree>
    <p:extLst>
      <p:ext uri="{BB962C8B-B14F-4D97-AF65-F5344CB8AC3E}">
        <p14:creationId xmlns:p14="http://schemas.microsoft.com/office/powerpoint/2010/main" val="289037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43404" y="714950"/>
            <a:ext cx="1084735" cy="6115223"/>
          </a:xfrm>
          <a:prstGeom prst="rect">
            <a:avLst/>
          </a:prstGeom>
        </p:spPr>
      </p:pic>
      <p:pic>
        <p:nvPicPr>
          <p:cNvPr id="4" name="Picture 3"/>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4" b="78362"/>
          <a:stretch/>
        </p:blipFill>
        <p:spPr>
          <a:xfrm>
            <a:off x="10995202" y="717784"/>
            <a:ext cx="1084735" cy="1323051"/>
          </a:xfrm>
          <a:prstGeom prst="rect">
            <a:avLst/>
          </a:prstGeom>
        </p:spPr>
      </p:pic>
      <p:sp>
        <p:nvSpPr>
          <p:cNvPr id="5"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
        <p:nvSpPr>
          <p:cNvPr id="12" name="TextBox 11"/>
          <p:cNvSpPr txBox="1"/>
          <p:nvPr/>
        </p:nvSpPr>
        <p:spPr>
          <a:xfrm>
            <a:off x="58270" y="832520"/>
            <a:ext cx="9290957" cy="6093976"/>
          </a:xfrm>
          <a:prstGeom prst="rect">
            <a:avLst/>
          </a:prstGeom>
          <a:noFill/>
        </p:spPr>
        <p:txBody>
          <a:bodyPr wrap="square" rtlCol="0">
            <a:spAutoFit/>
          </a:bodyPr>
          <a:lstStyle/>
          <a:p>
            <a:r>
              <a:rPr lang="en-US" sz="5400" dirty="0">
                <a:solidFill>
                  <a:schemeClr val="bg1"/>
                </a:solidFill>
              </a:rPr>
              <a:t>Use the </a:t>
            </a:r>
          </a:p>
          <a:p>
            <a:endParaRPr lang="en-US" sz="3600" dirty="0">
              <a:solidFill>
                <a:schemeClr val="bg1"/>
              </a:solidFill>
            </a:endParaRPr>
          </a:p>
          <a:p>
            <a:r>
              <a:rPr lang="en-US" sz="6000" dirty="0">
                <a:solidFill>
                  <a:schemeClr val="bg1"/>
                </a:solidFill>
              </a:rPr>
              <a:t>F</a:t>
            </a:r>
            <a:r>
              <a:rPr lang="en-US" sz="4400" dirty="0">
                <a:solidFill>
                  <a:schemeClr val="accent4"/>
                </a:solidFill>
              </a:rPr>
              <a:t>ear</a:t>
            </a:r>
            <a:endParaRPr lang="en-US" sz="6000" dirty="0">
              <a:solidFill>
                <a:schemeClr val="accent4"/>
              </a:solidFill>
            </a:endParaRPr>
          </a:p>
          <a:p>
            <a:r>
              <a:rPr lang="en-US" sz="6000" dirty="0">
                <a:solidFill>
                  <a:schemeClr val="bg1"/>
                </a:solidFill>
              </a:rPr>
              <a:t>O</a:t>
            </a:r>
            <a:r>
              <a:rPr lang="en-US" sz="4400" dirty="0">
                <a:solidFill>
                  <a:schemeClr val="accent4"/>
                </a:solidFill>
              </a:rPr>
              <a:t>f</a:t>
            </a:r>
          </a:p>
          <a:p>
            <a:r>
              <a:rPr lang="en-US" sz="6000" dirty="0">
                <a:solidFill>
                  <a:schemeClr val="bg1"/>
                </a:solidFill>
              </a:rPr>
              <a:t>R</a:t>
            </a:r>
            <a:r>
              <a:rPr lang="en-US" sz="4400" dirty="0">
                <a:solidFill>
                  <a:schemeClr val="accent4"/>
                </a:solidFill>
              </a:rPr>
              <a:t>eaching</a:t>
            </a:r>
          </a:p>
          <a:p>
            <a:r>
              <a:rPr lang="en-US" sz="6000" dirty="0">
                <a:solidFill>
                  <a:schemeClr val="bg1"/>
                </a:solidFill>
              </a:rPr>
              <a:t>C</a:t>
            </a:r>
            <a:r>
              <a:rPr lang="en-US" sz="4400" dirty="0">
                <a:solidFill>
                  <a:schemeClr val="accent4"/>
                </a:solidFill>
              </a:rPr>
              <a:t>onclusions</a:t>
            </a:r>
          </a:p>
          <a:p>
            <a:r>
              <a:rPr lang="en-US" sz="6000" dirty="0">
                <a:solidFill>
                  <a:schemeClr val="bg1"/>
                </a:solidFill>
              </a:rPr>
              <a:t>E</a:t>
            </a:r>
            <a:r>
              <a:rPr lang="en-US" sz="4400" dirty="0">
                <a:solidFill>
                  <a:schemeClr val="accent4"/>
                </a:solidFill>
              </a:rPr>
              <a:t>rroneously</a:t>
            </a:r>
            <a:endParaRPr lang="en-US" sz="2400" dirty="0">
              <a:solidFill>
                <a:schemeClr val="accent4"/>
              </a:solidFill>
            </a:endParaRPr>
          </a:p>
        </p:txBody>
      </p:sp>
      <p:pic>
        <p:nvPicPr>
          <p:cNvPr id="13" name="Picture 12"/>
          <p:cNvPicPr>
            <a:picLocks noChangeAspect="1"/>
          </p:cNvPicPr>
          <p:nvPr/>
        </p:nvPicPr>
        <p:blipFill rotWithShape="1">
          <a:blip r:embed="rId3"/>
          <a:srcRect l="41705"/>
          <a:stretch/>
        </p:blipFill>
        <p:spPr>
          <a:xfrm>
            <a:off x="5236938" y="1751307"/>
            <a:ext cx="4707161" cy="4042507"/>
          </a:xfrm>
          <a:prstGeom prst="rect">
            <a:avLst/>
          </a:prstGeom>
        </p:spPr>
      </p:pic>
      <p:pic>
        <p:nvPicPr>
          <p:cNvPr id="8" name="Picture 7">
            <a:extLst>
              <a:ext uri="{FF2B5EF4-FFF2-40B4-BE49-F238E27FC236}">
                <a16:creationId xmlns:a16="http://schemas.microsoft.com/office/drawing/2014/main" id="{FB2748D7-C030-D34A-B7E2-569DCEBC752F}"/>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06206"/>
            <a:ext cx="1084735" cy="5680830"/>
          </a:xfrm>
          <a:prstGeom prst="rect">
            <a:avLst/>
          </a:prstGeom>
        </p:spPr>
      </p:pic>
    </p:spTree>
    <p:extLst>
      <p:ext uri="{BB962C8B-B14F-4D97-AF65-F5344CB8AC3E}">
        <p14:creationId xmlns:p14="http://schemas.microsoft.com/office/powerpoint/2010/main" val="15610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3941"/>
          <a:stretch/>
        </p:blipFill>
        <p:spPr>
          <a:xfrm>
            <a:off x="10995202" y="717784"/>
            <a:ext cx="1084735" cy="370236"/>
          </a:xfrm>
          <a:prstGeom prst="rect">
            <a:avLst/>
          </a:prstGeom>
        </p:spPr>
      </p:pic>
    </p:spTree>
    <p:extLst>
      <p:ext uri="{BB962C8B-B14F-4D97-AF65-F5344CB8AC3E}">
        <p14:creationId xmlns:p14="http://schemas.microsoft.com/office/powerpoint/2010/main" val="194624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dirty="0"/>
              <a:t>VCF files output directly from genotyping software are often filled with false positives</a:t>
            </a:r>
          </a:p>
          <a:p>
            <a:endParaRPr lang="en-US" dirty="0"/>
          </a:p>
          <a:p>
            <a:pPr lvl="1"/>
            <a:r>
              <a:rPr lang="en-US" dirty="0"/>
              <a:t>Most software is focused more on the power to detect variants rather than accuracy</a:t>
            </a:r>
          </a:p>
          <a:p>
            <a:pPr lvl="1"/>
            <a:endParaRPr lang="en-US" dirty="0"/>
          </a:p>
          <a:p>
            <a:pPr lvl="1"/>
            <a:r>
              <a:rPr lang="en-US" dirty="0"/>
              <a:t>This helps to ensure that all possible variants in a data set are recovered</a:t>
            </a:r>
          </a:p>
          <a:p>
            <a:pPr lvl="1"/>
            <a:endParaRPr lang="en-US" dirty="0"/>
          </a:p>
          <a:p>
            <a:pPr lvl="1"/>
            <a:r>
              <a:rPr lang="en-US" dirty="0"/>
              <a:t>Filtering is required to remove false positives</a:t>
            </a:r>
          </a:p>
          <a:p>
            <a:pPr marL="457200" lvl="1" indent="0">
              <a:buNone/>
            </a:pPr>
            <a:endParaRPr lang="en-US" dirty="0"/>
          </a:p>
        </p:txBody>
      </p:sp>
      <p:pic>
        <p:nvPicPr>
          <p:cNvPr id="4" name="Picture 3"/>
          <p:cNvPicPr>
            <a:picLocks noChangeAspect="1"/>
          </p:cNvPicPr>
          <p:nvPr/>
        </p:nvPicPr>
        <p:blipFill rotWithShape="1">
          <a:blip r:embed="rId2"/>
          <a:srcRect l="41705"/>
          <a:stretch/>
        </p:blipFill>
        <p:spPr>
          <a:xfrm>
            <a:off x="6265638" y="1491818"/>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66170"/>
          <a:stretch/>
        </p:blipFill>
        <p:spPr>
          <a:xfrm>
            <a:off x="10999689" y="727600"/>
            <a:ext cx="1084735" cy="206860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8" name="Picture 7">
            <a:extLst>
              <a:ext uri="{FF2B5EF4-FFF2-40B4-BE49-F238E27FC236}">
                <a16:creationId xmlns:a16="http://schemas.microsoft.com/office/drawing/2014/main" id="{D6BD546D-023F-EA4B-8986-0672D85DBF6C}"/>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0868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sz="3600" dirty="0"/>
              <a:t>What do you need to filter?</a:t>
            </a:r>
          </a:p>
          <a:p>
            <a:pPr lvl="1"/>
            <a:r>
              <a:rPr lang="en-US" sz="3200" dirty="0"/>
              <a:t>Low coverage genotypes</a:t>
            </a:r>
          </a:p>
          <a:p>
            <a:pPr lvl="2"/>
            <a:r>
              <a:rPr lang="en-US" sz="2800" dirty="0"/>
              <a:t>genotype depth</a:t>
            </a:r>
          </a:p>
          <a:p>
            <a:pPr lvl="1"/>
            <a:r>
              <a:rPr lang="en-US" sz="3200" dirty="0"/>
              <a:t>Low coverage individuals</a:t>
            </a:r>
          </a:p>
          <a:p>
            <a:pPr lvl="1"/>
            <a:r>
              <a:rPr lang="en-US" sz="3200" dirty="0"/>
              <a:t>INDELs</a:t>
            </a:r>
          </a:p>
          <a:p>
            <a:pPr lvl="1"/>
            <a:r>
              <a:rPr lang="en-US" sz="3200" dirty="0"/>
              <a:t>*Low minor allele frequency*</a:t>
            </a:r>
          </a:p>
          <a:p>
            <a:pPr lvl="2"/>
            <a:r>
              <a:rPr lang="en-US" sz="2800" dirty="0"/>
              <a:t>loci present in only a few individuals</a:t>
            </a:r>
          </a:p>
          <a:p>
            <a:pPr lvl="1"/>
            <a:r>
              <a:rPr lang="en-US" sz="3200" dirty="0"/>
              <a:t>Loci that are not called in a majority of individuals</a:t>
            </a:r>
          </a:p>
          <a:p>
            <a:pPr lvl="1"/>
            <a:r>
              <a:rPr lang="en-US" sz="3200" dirty="0"/>
              <a:t>HWE</a:t>
            </a:r>
          </a:p>
          <a:p>
            <a:pPr lvl="1"/>
            <a:endParaRPr lang="en-US" sz="3200" dirty="0"/>
          </a:p>
        </p:txBody>
      </p:sp>
      <p:pic>
        <p:nvPicPr>
          <p:cNvPr id="7" name="Picture 6"/>
          <p:cNvPicPr>
            <a:picLocks noChangeAspect="1"/>
          </p:cNvPicPr>
          <p:nvPr/>
        </p:nvPicPr>
        <p:blipFill rotWithShape="1">
          <a:blip r:embed="rId2"/>
          <a:srcRect l="41705"/>
          <a:stretch/>
        </p:blipFill>
        <p:spPr>
          <a:xfrm>
            <a:off x="6265638" y="1450253"/>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43257"/>
          <a:stretch/>
        </p:blipFill>
        <p:spPr>
          <a:xfrm>
            <a:off x="10995202" y="717784"/>
            <a:ext cx="1084735" cy="3469903"/>
          </a:xfrm>
          <a:prstGeom prst="rect">
            <a:avLst/>
          </a:prstGeom>
        </p:spPr>
      </p:pic>
      <p:sp>
        <p:nvSpPr>
          <p:cNvPr id="8"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9" name="Picture 8">
            <a:extLst>
              <a:ext uri="{FF2B5EF4-FFF2-40B4-BE49-F238E27FC236}">
                <a16:creationId xmlns:a16="http://schemas.microsoft.com/office/drawing/2014/main" id="{12456A11-8993-374B-AFA5-AB9D2D3DA59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7275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10673558" cy="6102574"/>
          </a:xfrm>
        </p:spPr>
        <p:txBody>
          <a:bodyPr>
            <a:normAutofit/>
          </a:bodyPr>
          <a:lstStyle/>
          <a:p>
            <a:r>
              <a:rPr lang="en-US" sz="3600" dirty="0"/>
              <a:t>What do you need to filter?</a:t>
            </a:r>
          </a:p>
          <a:p>
            <a:pPr lvl="1"/>
            <a:r>
              <a:rPr lang="en-US" sz="3200" dirty="0"/>
              <a:t>Loci with skewed allelic balance at heterozygotes</a:t>
            </a:r>
          </a:p>
          <a:p>
            <a:pPr lvl="1"/>
            <a:endParaRPr lang="en-US" sz="3200" dirty="0"/>
          </a:p>
          <a:p>
            <a:pPr lvl="1"/>
            <a:r>
              <a:rPr lang="en-US" sz="3200" dirty="0"/>
              <a:t>Loci with abnormally high depth</a:t>
            </a:r>
          </a:p>
          <a:p>
            <a:pPr lvl="1"/>
            <a:endParaRPr lang="en-US" sz="3200" dirty="0"/>
          </a:p>
          <a:p>
            <a:pPr lvl="1"/>
            <a:r>
              <a:rPr lang="en-US" sz="3200" dirty="0"/>
              <a:t>SNPs that are called from both Forward and Reverse reads</a:t>
            </a:r>
          </a:p>
          <a:p>
            <a:pPr lvl="1"/>
            <a:r>
              <a:rPr lang="en-US" sz="3200" dirty="0"/>
              <a:t>Loci without matching paired read status</a:t>
            </a:r>
          </a:p>
          <a:p>
            <a:pPr lvl="1"/>
            <a:endParaRPr lang="en-US" sz="3200" dirty="0"/>
          </a:p>
          <a:p>
            <a:pPr lvl="1"/>
            <a:r>
              <a:rPr lang="en-US" sz="3200" dirty="0"/>
              <a:t>Loci with skewed ratios of read mapping qualities</a:t>
            </a:r>
          </a:p>
          <a:p>
            <a:pPr lvl="1"/>
            <a:endParaRPr lang="en-US" sz="3200" dirty="0"/>
          </a:p>
          <a:p>
            <a:pPr lvl="1"/>
            <a:r>
              <a:rPr lang="en-US" sz="3200" dirty="0"/>
              <a:t>Loci with artificially high quality scores</a:t>
            </a:r>
          </a:p>
          <a:p>
            <a:pPr lvl="1"/>
            <a:endParaRPr lang="en-US" sz="3200" dirty="0"/>
          </a:p>
          <a:p>
            <a:pPr lvl="1"/>
            <a:endParaRPr lang="en-US" sz="32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2" b="18342"/>
          <a:stretch/>
        </p:blipFill>
        <p:spPr>
          <a:xfrm>
            <a:off x="10995202" y="717784"/>
            <a:ext cx="1084735" cy="499390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a:extLst>
              <a:ext uri="{FF2B5EF4-FFF2-40B4-BE49-F238E27FC236}">
                <a16:creationId xmlns:a16="http://schemas.microsoft.com/office/drawing/2014/main" id="{0C113041-FBD6-6C4D-A443-4D42EC06C48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30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 Software</a:t>
            </a:r>
          </a:p>
        </p:txBody>
      </p:sp>
      <p:sp>
        <p:nvSpPr>
          <p:cNvPr id="3" name="Content Placeholder 2"/>
          <p:cNvSpPr>
            <a:spLocks noGrp="1"/>
          </p:cNvSpPr>
          <p:nvPr>
            <p:ph idx="1"/>
          </p:nvPr>
        </p:nvSpPr>
        <p:spPr>
          <a:xfrm>
            <a:off x="34199" y="727600"/>
            <a:ext cx="8899939" cy="6102574"/>
          </a:xfrm>
        </p:spPr>
        <p:txBody>
          <a:bodyPr>
            <a:normAutofit fontScale="92500" lnSpcReduction="20000"/>
          </a:bodyPr>
          <a:lstStyle/>
          <a:p>
            <a:r>
              <a:rPr lang="en-US" dirty="0"/>
              <a:t>VCF files can be filtered using </a:t>
            </a:r>
            <a:r>
              <a:rPr lang="en-US" dirty="0" err="1"/>
              <a:t>grep</a:t>
            </a:r>
            <a:r>
              <a:rPr lang="en-US" dirty="0"/>
              <a:t>, </a:t>
            </a:r>
            <a:r>
              <a:rPr lang="en-US" dirty="0" err="1"/>
              <a:t>awk</a:t>
            </a:r>
            <a:r>
              <a:rPr lang="en-US" dirty="0"/>
              <a:t>, and </a:t>
            </a:r>
            <a:r>
              <a:rPr lang="en-US" dirty="0" err="1"/>
              <a:t>sed</a:t>
            </a:r>
            <a:r>
              <a:rPr lang="en-US" dirty="0"/>
              <a:t> for particular filtering flags</a:t>
            </a:r>
          </a:p>
          <a:p>
            <a:pPr lvl="1"/>
            <a:r>
              <a:rPr lang="en-US" dirty="0"/>
              <a:t>http://www.1000genomes.org/wiki/Analysis/Variant%20Call%20Format/vcf-variant-call-format-version-41</a:t>
            </a:r>
          </a:p>
          <a:p>
            <a:pPr lvl="1"/>
            <a:endParaRPr lang="en-US" dirty="0"/>
          </a:p>
          <a:p>
            <a:r>
              <a:rPr lang="en-US" dirty="0" err="1"/>
              <a:t>vcfilb</a:t>
            </a:r>
            <a:endParaRPr lang="en-US" dirty="0"/>
          </a:p>
          <a:p>
            <a:pPr lvl="1"/>
            <a:r>
              <a:rPr lang="en-US" dirty="0"/>
              <a:t>https://</a:t>
            </a:r>
            <a:r>
              <a:rPr lang="en-US" dirty="0" err="1"/>
              <a:t>github.com</a:t>
            </a:r>
            <a:r>
              <a:rPr lang="en-US" dirty="0"/>
              <a:t>/</a:t>
            </a:r>
            <a:r>
              <a:rPr lang="en-US" dirty="0" err="1"/>
              <a:t>ekg</a:t>
            </a:r>
            <a:r>
              <a:rPr lang="en-US" dirty="0"/>
              <a:t>/</a:t>
            </a:r>
            <a:r>
              <a:rPr lang="en-US" dirty="0" err="1"/>
              <a:t>vcflib</a:t>
            </a:r>
            <a:endParaRPr lang="en-US" dirty="0"/>
          </a:p>
          <a:p>
            <a:pPr lvl="1"/>
            <a:r>
              <a:rPr lang="en-US" dirty="0" err="1"/>
              <a:t>vcfallelicprimatives</a:t>
            </a:r>
            <a:endParaRPr lang="en-US" dirty="0"/>
          </a:p>
          <a:p>
            <a:pPr lvl="2"/>
            <a:r>
              <a:rPr lang="en-US" dirty="0"/>
              <a:t>important to decompose complex variants</a:t>
            </a:r>
          </a:p>
          <a:p>
            <a:pPr marL="914400" lvl="2" indent="0">
              <a:buNone/>
            </a:pPr>
            <a:endParaRPr lang="en-US" dirty="0"/>
          </a:p>
          <a:p>
            <a:r>
              <a:rPr lang="en-US" dirty="0" err="1"/>
              <a:t>VCFtools</a:t>
            </a:r>
            <a:endParaRPr lang="en-US" dirty="0"/>
          </a:p>
          <a:p>
            <a:pPr lvl="1"/>
            <a:r>
              <a:rPr lang="en-US" dirty="0"/>
              <a:t>http://</a:t>
            </a:r>
            <a:r>
              <a:rPr lang="en-US" dirty="0" err="1"/>
              <a:t>vcftools.sourceforge.net</a:t>
            </a:r>
            <a:endParaRPr lang="en-US" dirty="0"/>
          </a:p>
          <a:p>
            <a:endParaRPr lang="en-US" dirty="0"/>
          </a:p>
          <a:p>
            <a:r>
              <a:rPr lang="en-US" dirty="0" err="1"/>
              <a:t>SNPfiltR</a:t>
            </a:r>
            <a:endParaRPr lang="en-US" dirty="0"/>
          </a:p>
          <a:p>
            <a:pPr lvl="1"/>
            <a:r>
              <a:rPr lang="en-US" dirty="0"/>
              <a:t>https://</a:t>
            </a:r>
            <a:r>
              <a:rPr lang="en-US" dirty="0" err="1"/>
              <a:t>devonderaad.github.io</a:t>
            </a:r>
            <a:r>
              <a:rPr lang="en-US" dirty="0"/>
              <a:t>/</a:t>
            </a:r>
            <a:r>
              <a:rPr lang="en-US" dirty="0" err="1"/>
              <a:t>SNPfiltR</a:t>
            </a:r>
            <a:r>
              <a:rPr lang="en-US" dirty="0"/>
              <a:t>/</a:t>
            </a:r>
          </a:p>
          <a:p>
            <a:endParaRPr lang="en-US" dirty="0"/>
          </a:p>
          <a:p>
            <a:r>
              <a:rPr lang="en-US" dirty="0" err="1"/>
              <a:t>rad_haplotyper</a:t>
            </a:r>
            <a:endParaRPr lang="en-US" dirty="0"/>
          </a:p>
          <a:p>
            <a:pPr lvl="1"/>
            <a:r>
              <a:rPr lang="en-US" dirty="0"/>
              <a:t>https://</a:t>
            </a:r>
            <a:r>
              <a:rPr lang="en-US" dirty="0" err="1"/>
              <a:t>github.com</a:t>
            </a:r>
            <a:r>
              <a:rPr lang="en-US" dirty="0"/>
              <a:t>/</a:t>
            </a:r>
            <a:r>
              <a:rPr lang="en-US" dirty="0" err="1"/>
              <a:t>chollenbeck</a:t>
            </a:r>
            <a:r>
              <a:rPr lang="en-US" dirty="0"/>
              <a:t>/</a:t>
            </a:r>
            <a:r>
              <a:rPr lang="en-US" dirty="0" err="1"/>
              <a:t>rad_haplotyper</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29569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and Assignments</a:t>
            </a:r>
          </a:p>
        </p:txBody>
      </p:sp>
      <p:sp>
        <p:nvSpPr>
          <p:cNvPr id="3" name="Content Placeholder 2"/>
          <p:cNvSpPr>
            <a:spLocks noGrp="1"/>
          </p:cNvSpPr>
          <p:nvPr>
            <p:ph idx="1"/>
          </p:nvPr>
        </p:nvSpPr>
        <p:spPr>
          <a:xfrm>
            <a:off x="34199" y="727600"/>
            <a:ext cx="8899939" cy="6102574"/>
          </a:xfrm>
        </p:spPr>
        <p:txBody>
          <a:bodyPr>
            <a:normAutofit/>
          </a:bodyPr>
          <a:lstStyle/>
          <a:p>
            <a:endParaRPr lang="en-US" dirty="0"/>
          </a:p>
          <a:p>
            <a:endParaRPr lang="en-US" dirty="0"/>
          </a:p>
          <a:p>
            <a:r>
              <a:rPr lang="en-US" dirty="0" err="1"/>
              <a:t>Filter.Ex</a:t>
            </a:r>
            <a:r>
              <a:rPr lang="en-US" dirty="0"/>
              <a:t> is in your $PATH</a:t>
            </a:r>
          </a:p>
          <a:p>
            <a:endParaRPr lang="en-US" dirty="0"/>
          </a:p>
          <a:p>
            <a:r>
              <a:rPr lang="en-US" dirty="0"/>
              <a:t>Reproduce the </a:t>
            </a:r>
            <a:r>
              <a:rPr lang="en-US" dirty="0" err="1"/>
              <a:t>SNPfilterR</a:t>
            </a:r>
            <a:r>
              <a:rPr lang="en-US" dirty="0"/>
              <a:t> vignette </a:t>
            </a:r>
          </a:p>
          <a:p>
            <a:pPr lvl="1"/>
            <a:r>
              <a:rPr lang="en-US" dirty="0">
                <a:hlinkClick r:id="rId2"/>
              </a:rPr>
              <a:t>https://devonderaad.github.io/SNPfiltR/articles/reproducible-vignette.html</a:t>
            </a:r>
            <a:endParaRPr lang="en-US" dirty="0"/>
          </a:p>
          <a:p>
            <a:r>
              <a:rPr lang="en-US" dirty="0"/>
              <a:t>Assignment on </a:t>
            </a:r>
            <a:r>
              <a:rPr lang="en-US" dirty="0" err="1"/>
              <a:t>Github</a:t>
            </a:r>
            <a:endParaRPr lang="en-US" dirty="0"/>
          </a:p>
          <a:p>
            <a:pPr lvl="1"/>
            <a:r>
              <a:rPr lang="en-US" dirty="0">
                <a:hlinkClick r:id="rId3"/>
              </a:rPr>
              <a:t>https://</a:t>
            </a:r>
            <a:r>
              <a:rPr lang="en-US" dirty="0" err="1">
                <a:hlinkClick r:id="rId3"/>
              </a:rPr>
              <a:t>github.com</a:t>
            </a:r>
            <a:r>
              <a:rPr lang="en-US" dirty="0">
                <a:hlinkClick r:id="rId3"/>
              </a:rPr>
              <a:t>/</a:t>
            </a:r>
            <a:r>
              <a:rPr lang="en-US" dirty="0" err="1">
                <a:hlinkClick r:id="rId3"/>
              </a:rPr>
              <a:t>jpuritz</a:t>
            </a:r>
            <a:r>
              <a:rPr lang="en-US" dirty="0">
                <a:hlinkClick r:id="rId3"/>
              </a:rPr>
              <a:t>/BIO_594_2023/blob/main/</a:t>
            </a:r>
            <a:r>
              <a:rPr lang="en-US" dirty="0" err="1">
                <a:hlinkClick r:id="rId3"/>
              </a:rPr>
              <a:t>Exercises_ProbSets</a:t>
            </a:r>
            <a:r>
              <a:rPr lang="en-US" dirty="0">
                <a:hlinkClick r:id="rId3"/>
              </a:rPr>
              <a:t>/Week11/Exercise.Week11.md</a:t>
            </a:r>
            <a:endParaRPr lang="en-US" dirty="0"/>
          </a:p>
          <a:p>
            <a:pPr marL="0" indent="0">
              <a:buNone/>
            </a:pPr>
            <a:endParaRPr lang="en-US" dirty="0"/>
          </a:p>
          <a:p>
            <a:r>
              <a:rPr lang="en-US" dirty="0"/>
              <a:t>Please come to class prepared to discuss the required readings	</a:t>
            </a:r>
          </a:p>
        </p:txBody>
      </p:sp>
      <p:pic>
        <p:nvPicPr>
          <p:cNvPr id="4" name="Picture 3"/>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40369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Stacks Model</a:t>
            </a:r>
          </a:p>
        </p:txBody>
      </p:sp>
      <p:pic>
        <p:nvPicPr>
          <p:cNvPr id="5" name="Picture 4"/>
          <p:cNvPicPr>
            <a:picLocks noChangeAspect="1"/>
          </p:cNvPicPr>
          <p:nvPr/>
        </p:nvPicPr>
        <p:blipFill rotWithShape="1">
          <a:blip r:embed="rId2"/>
          <a:srcRect b="34527"/>
          <a:stretch/>
        </p:blipFill>
        <p:spPr>
          <a:xfrm>
            <a:off x="1649382" y="1355678"/>
            <a:ext cx="8855090" cy="4479614"/>
          </a:xfrm>
          <a:prstGeom prst="rect">
            <a:avLst/>
          </a:prstGeom>
        </p:spPr>
      </p:pic>
      <p:sp>
        <p:nvSpPr>
          <p:cNvPr id="3" name="TextBox 2"/>
          <p:cNvSpPr txBox="1"/>
          <p:nvPr/>
        </p:nvSpPr>
        <p:spPr>
          <a:xfrm>
            <a:off x="1649382" y="5927652"/>
            <a:ext cx="8855090" cy="707886"/>
          </a:xfrm>
          <a:prstGeom prst="rect">
            <a:avLst/>
          </a:prstGeom>
          <a:noFill/>
        </p:spPr>
        <p:txBody>
          <a:bodyPr wrap="square" rtlCol="0">
            <a:spAutoFit/>
          </a:bodyPr>
          <a:lstStyle/>
          <a:p>
            <a:pPr algn="ctr"/>
            <a:r>
              <a:rPr lang="en-US" sz="2000" dirty="0" err="1">
                <a:solidFill>
                  <a:srgbClr val="FFFF00"/>
                </a:solidFill>
              </a:rPr>
              <a:t>pyRAD</a:t>
            </a:r>
            <a:r>
              <a:rPr lang="en-US" sz="2000" dirty="0">
                <a:solidFill>
                  <a:srgbClr val="FFFF00"/>
                </a:solidFill>
              </a:rPr>
              <a:t> and </a:t>
            </a:r>
            <a:r>
              <a:rPr lang="en-US" sz="2000" dirty="0" err="1">
                <a:solidFill>
                  <a:srgbClr val="FFFF00"/>
                </a:solidFill>
              </a:rPr>
              <a:t>aftrRAD</a:t>
            </a:r>
            <a:r>
              <a:rPr lang="en-US" sz="2000" dirty="0">
                <a:solidFill>
                  <a:srgbClr val="FFFF00"/>
                </a:solidFill>
              </a:rPr>
              <a:t> have a similar methodology except that they perform alignments along with clustering.</a:t>
            </a:r>
          </a:p>
        </p:txBody>
      </p:sp>
      <p:sp>
        <p:nvSpPr>
          <p:cNvPr id="6" name="TextBox 5"/>
          <p:cNvSpPr txBox="1"/>
          <p:nvPr/>
        </p:nvSpPr>
        <p:spPr>
          <a:xfrm>
            <a:off x="7456472" y="1162444"/>
            <a:ext cx="3048000" cy="276999"/>
          </a:xfrm>
          <a:prstGeom prst="rect">
            <a:avLst/>
          </a:prstGeom>
          <a:noFill/>
        </p:spPr>
        <p:txBody>
          <a:bodyPr wrap="square" rtlCol="0">
            <a:spAutoFit/>
          </a:bodyPr>
          <a:lstStyle/>
          <a:p>
            <a:pPr algn="r"/>
            <a:r>
              <a:rPr lang="en-US" sz="1200" dirty="0">
                <a:solidFill>
                  <a:schemeClr val="bg1">
                    <a:lumMod val="75000"/>
                  </a:schemeClr>
                </a:solidFill>
              </a:rPr>
              <a:t>Adopted from Emerson et al. 2010</a:t>
            </a:r>
          </a:p>
        </p:txBody>
      </p:sp>
      <p:pic>
        <p:nvPicPr>
          <p:cNvPr id="7" name="Picture 6"/>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Tree>
    <p:extLst>
      <p:ext uri="{BB962C8B-B14F-4D97-AF65-F5344CB8AC3E}">
        <p14:creationId xmlns:p14="http://schemas.microsoft.com/office/powerpoint/2010/main" val="5346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dDocent</a:t>
            </a:r>
            <a:r>
              <a:rPr lang="en-US" dirty="0"/>
              <a:t>: </a:t>
            </a:r>
            <a:r>
              <a:rPr lang="en-US" dirty="0" err="1"/>
              <a:t>ddRAD</a:t>
            </a:r>
            <a:r>
              <a:rPr lang="en-US" dirty="0"/>
              <a:t> Analysis Pipeline</a:t>
            </a:r>
          </a:p>
        </p:txBody>
      </p:sp>
      <p:sp>
        <p:nvSpPr>
          <p:cNvPr id="3" name="Content Placeholder 2"/>
          <p:cNvSpPr>
            <a:spLocks noGrp="1"/>
          </p:cNvSpPr>
          <p:nvPr>
            <p:ph idx="1"/>
          </p:nvPr>
        </p:nvSpPr>
        <p:spPr>
          <a:xfrm>
            <a:off x="1185304" y="2490611"/>
            <a:ext cx="8899989" cy="4351338"/>
          </a:xfrm>
        </p:spPr>
        <p:txBody>
          <a:bodyPr>
            <a:normAutofit lnSpcReduction="10000"/>
          </a:bodyPr>
          <a:lstStyle/>
          <a:p>
            <a:pPr marL="285750" indent="-285750"/>
            <a:r>
              <a:rPr lang="en-US" sz="3200" dirty="0"/>
              <a:t>dDocent is a customizable BASH pipeline that follows the traditional NGS bioinformatic workflow</a:t>
            </a:r>
          </a:p>
          <a:p>
            <a:r>
              <a:rPr lang="en-US" sz="3200" dirty="0"/>
              <a:t>Specifically designed to handle high levels of polymorphism</a:t>
            </a:r>
          </a:p>
          <a:p>
            <a:pPr lvl="1"/>
            <a:r>
              <a:rPr lang="en-US" dirty="0"/>
              <a:t>Can handle INDEL polymorphisms</a:t>
            </a:r>
          </a:p>
          <a:p>
            <a:pPr marL="285750" indent="-285750"/>
            <a:r>
              <a:rPr lang="en-US" sz="3200" dirty="0"/>
              <a:t>It uses a novel data reduction method to help with reference assembly</a:t>
            </a:r>
          </a:p>
          <a:p>
            <a:pPr marL="285750" indent="-285750"/>
            <a:r>
              <a:rPr lang="en-US" sz="3200" dirty="0"/>
              <a:t>It uses BWA for mapping and </a:t>
            </a:r>
            <a:r>
              <a:rPr lang="en-US" sz="3200" dirty="0" err="1"/>
              <a:t>FreeBayes</a:t>
            </a:r>
            <a:r>
              <a:rPr lang="en-US" sz="3200" dirty="0"/>
              <a:t> for Variant calling</a:t>
            </a:r>
          </a:p>
          <a:p>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3" name="Picture 12"/>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4" name="Picture 13"/>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b="86890"/>
          <a:stretch/>
        </p:blipFill>
        <p:spPr>
          <a:xfrm>
            <a:off x="10995202" y="717784"/>
            <a:ext cx="1084735" cy="801734"/>
          </a:xfrm>
          <a:prstGeom prst="rect">
            <a:avLst/>
          </a:prstGeom>
        </p:spPr>
      </p:pic>
      <p:pic>
        <p:nvPicPr>
          <p:cNvPr id="22" name="Picture 21"/>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88453"/>
          <a:stretch/>
        </p:blipFill>
        <p:spPr>
          <a:xfrm>
            <a:off x="10995202" y="717784"/>
            <a:ext cx="1084735" cy="705902"/>
          </a:xfrm>
          <a:prstGeom prst="rect">
            <a:avLst/>
          </a:prstGeom>
        </p:spPr>
      </p:pic>
    </p:spTree>
    <p:extLst>
      <p:ext uri="{BB962C8B-B14F-4D97-AF65-F5344CB8AC3E}">
        <p14:creationId xmlns:p14="http://schemas.microsoft.com/office/powerpoint/2010/main" val="217668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6523"/>
          <a:stretch/>
        </p:blipFill>
        <p:spPr>
          <a:xfrm>
            <a:off x="10995202" y="717783"/>
            <a:ext cx="1084735" cy="823912"/>
          </a:xfrm>
          <a:prstGeom prst="rect">
            <a:avLst/>
          </a:prstGeom>
        </p:spPr>
      </p:pic>
    </p:spTree>
    <p:extLst>
      <p:ext uri="{BB962C8B-B14F-4D97-AF65-F5344CB8AC3E}">
        <p14:creationId xmlns:p14="http://schemas.microsoft.com/office/powerpoint/2010/main" val="27583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3"/>
            <a:ext cx="1084735" cy="607780"/>
          </a:xfrm>
          <a:prstGeom prst="rect">
            <a:avLst/>
          </a:prstGeom>
        </p:spPr>
      </p:pic>
    </p:spTree>
    <p:extLst>
      <p:ext uri="{BB962C8B-B14F-4D97-AF65-F5344CB8AC3E}">
        <p14:creationId xmlns:p14="http://schemas.microsoft.com/office/powerpoint/2010/main" val="12259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7643</TotalTime>
  <Words>2488</Words>
  <Application>Microsoft Macintosh PowerPoint</Application>
  <PresentationFormat>Widescreen</PresentationFormat>
  <Paragraphs>567</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Avenir Next Condensed Regular</vt:lpstr>
      <vt:lpstr>Calibri</vt:lpstr>
      <vt:lpstr>Calibri Light</vt:lpstr>
      <vt:lpstr>Helvetica</vt:lpstr>
      <vt:lpstr>Helvetica Neue</vt:lpstr>
      <vt:lpstr>Office Theme</vt:lpstr>
      <vt:lpstr>RADseq Pipelines:  an overview</vt:lpstr>
      <vt:lpstr>NGS Non-model organisms Bioinformatics Workflow</vt:lpstr>
      <vt:lpstr>NGS Non-model organisms Bioinformatics Workflow</vt:lpstr>
      <vt:lpstr>NGS Non-model organisms Bioinformatics Workflow</vt:lpstr>
      <vt:lpstr>The pipelines</vt:lpstr>
      <vt:lpstr>The Stacks Model</vt:lpstr>
      <vt:lpstr>dDocent: ddRAD Analysis Pipeline</vt:lpstr>
      <vt:lpstr>Stacks</vt:lpstr>
      <vt:lpstr>dDocent</vt:lpstr>
      <vt:lpstr>pyRAD</vt:lpstr>
      <vt:lpstr>aftrRAD</vt:lpstr>
      <vt:lpstr>RADseq Bioinformatic Challenges</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Shafer et al. 2016</vt:lpstr>
      <vt:lpstr>Shafer et al. 2016</vt:lpstr>
      <vt:lpstr>Shafer et al. 2016</vt:lpstr>
      <vt:lpstr>Shafer et al. 2016</vt:lpstr>
      <vt:lpstr>Issues with Shafer et al. 2016</vt:lpstr>
      <vt:lpstr>Issues with Shafer et al. 2016</vt:lpstr>
      <vt:lpstr>These aren’t the loci you are looking for: principles of effective SNP filtering</vt:lpstr>
      <vt:lpstr>SNP Filtering</vt:lpstr>
      <vt:lpstr>SNP Filtering</vt:lpstr>
      <vt:lpstr>Principles of SNP Filtering</vt:lpstr>
      <vt:lpstr>Principles of SNP Filtering</vt:lpstr>
      <vt:lpstr>SNP Filtering Software</vt:lpstr>
      <vt:lpstr>Exercises and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295</cp:revision>
  <dcterms:created xsi:type="dcterms:W3CDTF">2016-02-27T11:20:31Z</dcterms:created>
  <dcterms:modified xsi:type="dcterms:W3CDTF">2023-04-12T17:02:34Z</dcterms:modified>
</cp:coreProperties>
</file>